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152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66CB86-8EF9-40CE-8064-875B7F1A75C8}" type="datetimeFigureOut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FD7A6C-1D3C-49C8-8F50-39D29DF940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62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1</a:t>
            </a:r>
            <a:r>
              <a:rPr lang="ko-KR" altLang="en-US"/>
              <a:t>단계에는 무척 크고 어려운 문제가 있는 것을 보여주고</a:t>
            </a:r>
            <a:r>
              <a:rPr lang="en-US" altLang="ko-KR"/>
              <a:t>, 2</a:t>
            </a:r>
            <a:r>
              <a:rPr lang="ko-KR" altLang="en-US"/>
              <a:t>단계에서는 문제가 더 작아진 다는것을 알수있고</a:t>
            </a:r>
            <a:r>
              <a:rPr lang="en-US" altLang="ko-KR"/>
              <a:t>, 3</a:t>
            </a:r>
            <a:r>
              <a:rPr lang="ko-KR" altLang="en-US"/>
              <a:t>단계에서는 결국 쉬운문제가 되었다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FD7A6C-1D3C-49C8-8F50-39D29DF940F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711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FD7A6C-1D3C-49C8-8F50-39D29DF940F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740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재귀 호출을 사용하면 운영체제 내부적으로 문맥변경이 일어나는데</a:t>
            </a:r>
            <a:r>
              <a:rPr lang="en-US" altLang="ko-KR"/>
              <a:t>, </a:t>
            </a:r>
            <a:r>
              <a:rPr lang="ko-KR" altLang="en-US"/>
              <a:t>이 문맥 변경은 처리하는 과정이 다소 복잡하여 상대적으로 더 많은 시간이 걸린다</a:t>
            </a:r>
            <a:r>
              <a:rPr lang="en-US" altLang="ko-KR"/>
              <a:t>.</a:t>
            </a:r>
          </a:p>
          <a:p>
            <a:r>
              <a:rPr lang="ko-KR" altLang="en-US"/>
              <a:t>함수 호출횟수가 운영체제의 시스템 스택이 지원하는 수준 이상으로 커지게되면 운영체제의 스택메모리 부족현상</a:t>
            </a:r>
            <a:r>
              <a:rPr lang="en-US" altLang="ko-KR"/>
              <a:t>(</a:t>
            </a:r>
            <a:r>
              <a:rPr lang="ko-KR" altLang="en-US"/>
              <a:t>스택 오버플로</a:t>
            </a:r>
            <a:r>
              <a:rPr lang="en-US" altLang="ko-KR"/>
              <a:t>)</a:t>
            </a:r>
            <a:r>
              <a:rPr lang="ko-KR" altLang="en-US"/>
              <a:t>이 일어난다</a:t>
            </a:r>
            <a:r>
              <a:rPr lang="en-US" altLang="ko-KR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FD7A6C-1D3C-49C8-8F50-39D29DF940F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332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재귀호출을 제외한 다른방법을 반복호출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FD7A6C-1D3C-49C8-8F50-39D29DF940F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383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FD7A6C-1D3C-49C8-8F50-39D29DF940F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905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앞의 팩토리얼의 경우는 코드가 조금 더 길어졌지만 반복호출으로 구현이 가능했습니다</a:t>
            </a:r>
            <a:r>
              <a:rPr lang="en-US" altLang="ko-KR"/>
              <a:t>. </a:t>
            </a:r>
            <a:r>
              <a:rPr lang="ko-KR" altLang="en-US"/>
              <a:t>하지만 이번에 살펴볼 하노이의 탑은 반복 호출 방법으로 문제를 해결하기 어려운 가장 대표적인 예가 됩니다</a:t>
            </a:r>
            <a:r>
              <a:rPr lang="en-US" altLang="ko-KR"/>
              <a:t>.</a:t>
            </a:r>
          </a:p>
          <a:p>
            <a:r>
              <a:rPr lang="ko-KR" altLang="en-US"/>
              <a:t>반대로는 재귀를 통해서만 문제를 쉽게 해결할 수 있는 가장 대표적인 예라고 할수있습니다</a:t>
            </a:r>
            <a:r>
              <a:rPr lang="en-US" altLang="ko-KR"/>
              <a:t>. </a:t>
            </a:r>
            <a:r>
              <a:rPr lang="ko-KR" altLang="en-US"/>
              <a:t>하노이의 탑은 이 그림처럼 한쪽막대에 쌓여있는 원판을 반대쪽 막대에 옮기는 문제입니다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FD7A6C-1D3C-49C8-8F50-39D29DF940F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225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FD7A6C-1D3C-49C8-8F50-39D29DF940F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871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BE0584-8199-43FF-95C3-55F7CEB730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A6EF707-77FA-4C89-8D8A-14146ACCB6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86C861-3DE9-489A-8858-CFD6704EB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17CF4-FD6E-4896-BC16-D339C5443CAE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660B7-0E6A-4630-8843-99E01EE92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6507E8-F526-486F-A465-F36665D38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67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F48A15-6966-47CD-AF35-92694B40D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CE4063-94E3-4BD5-A9C4-F2D662366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7AC82F-B342-449C-A12B-40BEBA6D4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B219-2695-4BF8-BFC7-871B4206F2BB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5D4E6E-D861-41FD-9C41-EDC7E21E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6CAFEA-FB8A-43B2-BC8A-D81B16C57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012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121822C-2291-4F3C-8491-1FD6EEFD8F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139E0B-4DE8-4EDE-BC1D-72E04DC300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836442-9233-4B3A-8735-1B919C276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5AF81-D251-462F-9758-3A211E6E0119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B40C92-F121-4EEF-AE6C-E638D80A4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FDBCE0-4779-42AD-9C3C-8E7B630B7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490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FD1A9D-6712-44BE-9DBA-9CAEC594E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CD70F4-6A84-4D65-85D9-F5B60261F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13A8B2-D2EA-45DF-A811-919E6E876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AFE5-012B-410B-BD79-A4CE1319E48E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BCB907-BD1D-4E35-8DBA-9B376E08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1EE7B-6B8A-43E3-9D70-4A1A8C0B1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439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C52E0B-45BF-4F13-883B-2510FAE4F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A9A0F6-7E98-43B6-878E-0A9E73446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30AF24-C87C-4116-B183-931FD9284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EB167-F8F3-4812-A103-7A17F3C135D4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4570F8-07C0-4C40-A331-364C064FA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C6BB28-1D29-47AD-B09F-9D9B10310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32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0CEF38-F807-4552-A6B7-B6941D33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95E342-2BF9-4710-A9B8-A9F79A8409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9EF5FB-EFCD-476B-B7D6-064DEE50E7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0344AE-5578-4FF8-A70D-A2F0A766A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91B8F-0809-43D2-9885-B3C207133C45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F7D81BD-2137-4933-AF95-08B768456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4F1C55-FF7D-458A-BDBC-B302E06B4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273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35F462-0B1E-42C1-8315-B3306FD66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E4C4B5-9B0D-4FC9-B49E-7AA4732AE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16F668-70BF-4B06-9BA4-B2BE066E91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56009E8-B5A1-43B3-8FB5-4FB900D711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F3AFCD0-9E88-47D5-8B64-CA42D0DF58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2B7F7A-E28F-4E39-AF40-8D97A32A5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FD83-3A7A-45AB-82B5-CC89127B15BC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87938BF-04A3-411A-9F8A-A31EC5540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A267CF-F866-4877-BD06-78465094B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6735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4DFA0-D1E9-47AE-99E7-B613C2AFF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01394E-80E5-4F6A-A749-F3D647DEF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0D4BE-FAD4-4754-A4D4-C8A7694B984A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FC7AFD8-CA0E-4C0D-A148-B55EF9D13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C18CA9F-A4E1-46B2-B3DE-53034E6E0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11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23B232-E024-4646-9316-E15137B29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BE2A0-5D95-4EE0-AA65-FCC05BB3EECD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CB35467-D65A-4B9E-8300-EB49128D4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67241A-18EF-477F-BB59-B4532143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8909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BB2AC4-957E-46B3-A508-F5A3FA48D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E17368-EC70-4804-BE45-ED2DE3724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43E636-84B6-4250-9D38-A497D60529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9F5509-A22B-4081-9419-C57634213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1C0E7-3ED4-4311-83A0-ED0BFF41D0B6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41419B-8E8D-47AD-A199-C7E718B14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F0198A-CC6E-4EE8-8399-90873D7C6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572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E53E21-19A2-4BBE-84FE-619DA3093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199B98B-302E-451A-B4E2-7B0D4AC3C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3C0D57-3BF6-4D43-A71C-EE85DFB8B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AAA054-C522-4810-95B5-5393475CF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BA543-3D1E-41E3-8C28-B8434E76FB02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FCF35C-47E6-48AB-B21F-F624143AB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A77AE2-772F-4EFC-B359-5A2A1213D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09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C85E83E-6025-43AD-BFBA-B3F594814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C0DBD8-0043-4021-A868-08F79B9E85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C3D3CB-CD1C-4E5A-B8B9-8CE4D196EF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EDE7-6EA5-4BDA-972E-B754C2CAEFCD}" type="datetime1">
              <a:rPr lang="ko-KR" altLang="en-US" smtClean="0"/>
              <a:t>2019-05-02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7B5BE7-CE0A-4E78-92BC-77B6A9AA28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4C9DF7-A132-4697-B1DD-227E0258EE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FCC00-EDBC-4F72-8B7B-B28CC7215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041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ewon@wisoft.io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-123825" y="-95250"/>
            <a:ext cx="12420600" cy="8039100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427AB3F8-6C65-4F41-A2C0-F3B5D93AC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20900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altLang="ko-KR" sz="8000">
                <a:solidFill>
                  <a:schemeClr val="bg1"/>
                </a:solidFill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Data Structure</a:t>
            </a:r>
            <a:br>
              <a:rPr lang="en-US" altLang="ko-KR" sz="4000">
                <a:solidFill>
                  <a:schemeClr val="bg1"/>
                </a:solidFill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</a:br>
            <a:r>
              <a:rPr lang="en-US" altLang="ko-KR" sz="3200">
                <a:solidFill>
                  <a:schemeClr val="bg1"/>
                </a:solidFill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chapter 1 </a:t>
            </a:r>
            <a:r>
              <a:rPr lang="ko-KR" altLang="en-US" sz="3200">
                <a:solidFill>
                  <a:schemeClr val="bg1"/>
                </a:solidFill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자료구조의 시작</a:t>
            </a:r>
            <a:r>
              <a:rPr lang="en-US" altLang="ko-KR" sz="3200">
                <a:solidFill>
                  <a:schemeClr val="bg1"/>
                </a:solidFill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 &amp; chapter 8 </a:t>
            </a:r>
            <a:r>
              <a:rPr lang="ko-KR" altLang="en-US" sz="3200">
                <a:solidFill>
                  <a:schemeClr val="bg1"/>
                </a:solidFill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재귀 호출</a:t>
            </a:r>
            <a:endParaRPr lang="ko-KR" altLang="en-US" sz="8000">
              <a:solidFill>
                <a:schemeClr val="bg1"/>
              </a:solidFill>
              <a:latin typeface="Sandoll 공병각필 02 Bold" panose="020B0600000101010101" pitchFamily="34" charset="-127"/>
              <a:ea typeface="Sandoll 공병각필 02 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C0BE34-FD83-4FB4-8294-D9B94FB79A8D}"/>
              </a:ext>
            </a:extLst>
          </p:cNvPr>
          <p:cNvSpPr txBox="1"/>
          <p:nvPr/>
        </p:nvSpPr>
        <p:spPr>
          <a:xfrm>
            <a:off x="7689665" y="6296297"/>
            <a:ext cx="4380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>
                <a:solidFill>
                  <a:schemeClr val="bg1"/>
                </a:solidFill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Daewon Park </a:t>
            </a:r>
            <a:r>
              <a:rPr lang="en-US" altLang="ko-KR">
                <a:solidFill>
                  <a:schemeClr val="bg1"/>
                </a:solidFill>
                <a:latin typeface="Sandoll 공병각필 02 Bold" panose="020B0600000101010101" pitchFamily="34" charset="-127"/>
                <a:ea typeface="Sandoll 공병각필 02 Bold" panose="020B0600000101010101" pitchFamily="34" charset="-127"/>
                <a:hlinkClick r:id="rId3"/>
              </a:rPr>
              <a:t>daewon@wisoft.io</a:t>
            </a:r>
            <a:r>
              <a:rPr lang="en-US" altLang="ko-KR" sz="2400">
                <a:solidFill>
                  <a:schemeClr val="bg1"/>
                </a:solidFill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   </a:t>
            </a:r>
            <a:r>
              <a:rPr lang="en-US" altLang="ko-KR" sz="2400">
                <a:solidFill>
                  <a:schemeClr val="bg1"/>
                </a:solidFill>
                <a:latin typeface="Origram" panose="02000000000000000000" pitchFamily="50" charset="0"/>
              </a:rPr>
              <a:t>ws  </a:t>
            </a:r>
            <a:endParaRPr lang="ko-KR" altLang="en-US" sz="2400">
              <a:solidFill>
                <a:schemeClr val="bg1"/>
              </a:solidFill>
              <a:latin typeface="Origram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262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399398-8716-464E-85D4-0ABC155EA790}"/>
              </a:ext>
            </a:extLst>
          </p:cNvPr>
          <p:cNvSpPr txBox="1"/>
          <p:nvPr/>
        </p:nvSpPr>
        <p:spPr>
          <a:xfrm>
            <a:off x="352424" y="238125"/>
            <a:ext cx="637857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재귀 호출과 반복 호출을 사용한 팩토리얼 함수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A8402E-3610-48D5-A3A7-9B22F4F48EDF}"/>
              </a:ext>
            </a:extLst>
          </p:cNvPr>
          <p:cNvSpPr txBox="1"/>
          <p:nvPr/>
        </p:nvSpPr>
        <p:spPr>
          <a:xfrm>
            <a:off x="11699556" y="6334369"/>
            <a:ext cx="32221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9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5A70443-9FF5-4BCF-AD8B-933CE6D6D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424" y="1142799"/>
            <a:ext cx="5659950" cy="175178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236E83A-21A5-4B5E-B011-625C65F38E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7611" y="1090382"/>
            <a:ext cx="5209108" cy="18042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B259AAF-D8E1-49E6-AE28-9990CED095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" y="3018408"/>
            <a:ext cx="5676900" cy="34099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F8CE976-74E7-42D5-BE3C-17BCABFC46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0300" y="3557587"/>
            <a:ext cx="5322390" cy="180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98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399398-8716-464E-85D4-0ABC155EA790}"/>
              </a:ext>
            </a:extLst>
          </p:cNvPr>
          <p:cNvSpPr txBox="1"/>
          <p:nvPr/>
        </p:nvSpPr>
        <p:spPr>
          <a:xfrm>
            <a:off x="352424" y="238125"/>
            <a:ext cx="637857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하노이의 탑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A8402E-3610-48D5-A3A7-9B22F4F48EDF}"/>
              </a:ext>
            </a:extLst>
          </p:cNvPr>
          <p:cNvSpPr txBox="1"/>
          <p:nvPr/>
        </p:nvSpPr>
        <p:spPr>
          <a:xfrm>
            <a:off x="11645900" y="6334369"/>
            <a:ext cx="37587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10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pic>
        <p:nvPicPr>
          <p:cNvPr id="10" name="Picture 2" descr="íë¸ì´ì íì ëí ì´ë¯¸ì§ ê²ìê²°ê³¼">
            <a:extLst>
              <a:ext uri="{FF2B5EF4-FFF2-40B4-BE49-F238E27FC236}">
                <a16:creationId xmlns:a16="http://schemas.microsoft.com/office/drawing/2014/main" id="{3F9A0C46-3275-4487-B378-8807A5DC4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4521" y="1177131"/>
            <a:ext cx="5702958" cy="4503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77E523-E2F9-4259-A053-23C3EE2112E5}"/>
              </a:ext>
            </a:extLst>
          </p:cNvPr>
          <p:cNvSpPr txBox="1"/>
          <p:nvPr/>
        </p:nvSpPr>
        <p:spPr>
          <a:xfrm>
            <a:off x="2463800" y="5712024"/>
            <a:ext cx="75311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제약 조건 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1. </a:t>
            </a:r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한 번에 한 원판만 이동할 수 있다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제약 조건 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2. </a:t>
            </a:r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맨 위에 있는 원판만 이동할 수 있다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제약 조건 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3. </a:t>
            </a:r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크기가 작은 원판 위에 큰 원판이 있을 수 없다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3083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399398-8716-464E-85D4-0ABC155EA790}"/>
              </a:ext>
            </a:extLst>
          </p:cNvPr>
          <p:cNvSpPr txBox="1"/>
          <p:nvPr/>
        </p:nvSpPr>
        <p:spPr>
          <a:xfrm>
            <a:off x="352424" y="238125"/>
            <a:ext cx="637857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하노이의 탑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A8402E-3610-48D5-A3A7-9B22F4F48EDF}"/>
              </a:ext>
            </a:extLst>
          </p:cNvPr>
          <p:cNvSpPr txBox="1"/>
          <p:nvPr/>
        </p:nvSpPr>
        <p:spPr>
          <a:xfrm>
            <a:off x="11645900" y="6334369"/>
            <a:ext cx="37587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10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4813309-5BD8-42C6-B8C7-A402FE90F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112" y="1100138"/>
            <a:ext cx="6505575" cy="39052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6918682-349A-4AE1-964D-E53D449776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0387" y="1300162"/>
            <a:ext cx="4216804" cy="382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915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EF4375-5C48-42C6-8B5A-2F6845DAAB40}"/>
              </a:ext>
            </a:extLst>
          </p:cNvPr>
          <p:cNvSpPr txBox="1"/>
          <p:nvPr/>
        </p:nvSpPr>
        <p:spPr>
          <a:xfrm>
            <a:off x="352425" y="238125"/>
            <a:ext cx="3000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자료구조의 시작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0458669-7152-4BE6-8368-6CAF20B2CF69}"/>
              </a:ext>
            </a:extLst>
          </p:cNvPr>
          <p:cNvGrpSpPr/>
          <p:nvPr/>
        </p:nvGrpSpPr>
        <p:grpSpPr>
          <a:xfrm>
            <a:off x="1204912" y="2131569"/>
            <a:ext cx="3362325" cy="2594862"/>
            <a:chOff x="4414837" y="2124075"/>
            <a:chExt cx="3362325" cy="2594862"/>
          </a:xfrm>
        </p:grpSpPr>
        <p:sp>
          <p:nvSpPr>
            <p:cNvPr id="7" name="이등변 삼각형 6">
              <a:extLst>
                <a:ext uri="{FF2B5EF4-FFF2-40B4-BE49-F238E27FC236}">
                  <a16:creationId xmlns:a16="http://schemas.microsoft.com/office/drawing/2014/main" id="{50B19B7B-B47E-4142-9FFB-C6127DA443B2}"/>
                </a:ext>
              </a:extLst>
            </p:cNvPr>
            <p:cNvSpPr/>
            <p:nvPr/>
          </p:nvSpPr>
          <p:spPr>
            <a:xfrm>
              <a:off x="4414837" y="2124075"/>
              <a:ext cx="3362325" cy="2581275"/>
            </a:xfrm>
            <a:prstGeom prst="triangl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CCBF87F-9B89-4A42-BEE7-D4CCA139D35E}"/>
                </a:ext>
              </a:extLst>
            </p:cNvPr>
            <p:cNvCxnSpPr/>
            <p:nvPr/>
          </p:nvCxnSpPr>
          <p:spPr>
            <a:xfrm>
              <a:off x="5175594" y="3533775"/>
              <a:ext cx="1840813" cy="0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6E068372-4402-4879-8FA6-20AB38128883}"/>
                </a:ext>
              </a:extLst>
            </p:cNvPr>
            <p:cNvCxnSpPr>
              <a:cxnSpLocks/>
            </p:cNvCxnSpPr>
            <p:nvPr/>
          </p:nvCxnSpPr>
          <p:spPr>
            <a:xfrm>
              <a:off x="4905375" y="3943350"/>
              <a:ext cx="2362200" cy="0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0E54A8CB-6ECC-4261-96B4-3A4A4DB8B0D4}"/>
                </a:ext>
              </a:extLst>
            </p:cNvPr>
            <p:cNvCxnSpPr>
              <a:cxnSpLocks/>
            </p:cNvCxnSpPr>
            <p:nvPr/>
          </p:nvCxnSpPr>
          <p:spPr>
            <a:xfrm>
              <a:off x="4670108" y="4305300"/>
              <a:ext cx="2854642" cy="0"/>
            </a:xfrm>
            <a:prstGeom prst="line">
              <a:avLst/>
            </a:prstGeom>
            <a:ln w="25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C3D34E3-6978-4831-8A3B-3B75CBE33578}"/>
                </a:ext>
              </a:extLst>
            </p:cNvPr>
            <p:cNvSpPr txBox="1"/>
            <p:nvPr/>
          </p:nvSpPr>
          <p:spPr>
            <a:xfrm>
              <a:off x="5405436" y="2667894"/>
              <a:ext cx="138112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2400">
                  <a:latin typeface="Sandoll 공병각필 01 Medium" panose="020B0600000101010101" pitchFamily="34" charset="-127"/>
                  <a:ea typeface="Sandoll 공병각필 01 Medium" panose="020B0600000101010101" pitchFamily="34" charset="-127"/>
                </a:rPr>
                <a:t>소프트웨어 </a:t>
              </a:r>
              <a:endPara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endParaRPr>
            </a:p>
            <a:p>
              <a:pPr algn="ctr"/>
              <a:r>
                <a:rPr lang="ko-KR" altLang="en-US" sz="2400">
                  <a:latin typeface="Sandoll 공병각필 01 Medium" panose="020B0600000101010101" pitchFamily="34" charset="-127"/>
                  <a:ea typeface="Sandoll 공병각필 01 Medium" panose="020B0600000101010101" pitchFamily="34" charset="-127"/>
                </a:rPr>
                <a:t>개발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04EB6E9-1097-4B06-B2FF-A3F40DA1CDEE}"/>
                </a:ext>
              </a:extLst>
            </p:cNvPr>
            <p:cNvSpPr txBox="1"/>
            <p:nvPr/>
          </p:nvSpPr>
          <p:spPr>
            <a:xfrm>
              <a:off x="5405436" y="3554106"/>
              <a:ext cx="138112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2000">
                  <a:latin typeface="Sandoll 공병각필 01 Medium" panose="020B0600000101010101" pitchFamily="34" charset="-127"/>
                  <a:ea typeface="Sandoll 공병각필 01 Medium" panose="020B0600000101010101" pitchFamily="34" charset="-127"/>
                </a:rPr>
                <a:t>알고리즘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DEF1F5C-2B62-4FCD-88BD-EF5FBB77CFB9}"/>
                </a:ext>
              </a:extLst>
            </p:cNvPr>
            <p:cNvSpPr txBox="1"/>
            <p:nvPr/>
          </p:nvSpPr>
          <p:spPr>
            <a:xfrm>
              <a:off x="5395912" y="3929703"/>
              <a:ext cx="138112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2000">
                  <a:solidFill>
                    <a:srgbClr val="FF0000"/>
                  </a:solidFill>
                  <a:latin typeface="Sandoll 공병각필 01 Medium" panose="020B0600000101010101" pitchFamily="34" charset="-127"/>
                  <a:ea typeface="Sandoll 공병각필 01 Medium" panose="020B0600000101010101" pitchFamily="34" charset="-127"/>
                </a:rPr>
                <a:t>자료구조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7913050-F76A-4CF4-AC9C-B1391677EE91}"/>
                </a:ext>
              </a:extLst>
            </p:cNvPr>
            <p:cNvSpPr txBox="1"/>
            <p:nvPr/>
          </p:nvSpPr>
          <p:spPr>
            <a:xfrm>
              <a:off x="5405436" y="4318827"/>
              <a:ext cx="138112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2000">
                  <a:latin typeface="Sandoll 공병각필 01 Medium" panose="020B0600000101010101" pitchFamily="34" charset="-127"/>
                  <a:ea typeface="Sandoll 공병각필 01 Medium" panose="020B0600000101010101" pitchFamily="34" charset="-127"/>
                </a:rPr>
                <a:t>컴퓨터 언어</a:t>
              </a:r>
            </a:p>
          </p:txBody>
        </p:sp>
        <p:pic>
          <p:nvPicPr>
            <p:cNvPr id="1028" name="Picture 4" descr="red pencil circle pngì ëí ì´ë¯¸ì§ ê²ìê²°ê³¼">
              <a:extLst>
                <a:ext uri="{FF2B5EF4-FFF2-40B4-BE49-F238E27FC236}">
                  <a16:creationId xmlns:a16="http://schemas.microsoft.com/office/drawing/2014/main" id="{05D2BEDC-E9DA-4728-8BA2-BD01BD9695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22120" y="3565405"/>
              <a:ext cx="1128707" cy="11287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A9470DF7-F0FE-4446-ABE3-95967240CB13}"/>
              </a:ext>
            </a:extLst>
          </p:cNvPr>
          <p:cNvSpPr txBox="1"/>
          <p:nvPr/>
        </p:nvSpPr>
        <p:spPr>
          <a:xfrm>
            <a:off x="514350" y="968128"/>
            <a:ext cx="524201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자료구조란 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? : </a:t>
            </a:r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자료구조는 컴퓨터에 자료를 효율적으로 저장하는 방식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D3CB7FA-5ACC-442D-A5AB-A18E92326F8E}"/>
              </a:ext>
            </a:extLst>
          </p:cNvPr>
          <p:cNvSpPr txBox="1"/>
          <p:nvPr/>
        </p:nvSpPr>
        <p:spPr>
          <a:xfrm>
            <a:off x="5127172" y="3025484"/>
            <a:ext cx="5722620" cy="96180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소프트웨어 개발을 집짓기에 비유한다면 자료구조는 </a:t>
            </a:r>
            <a:r>
              <a:rPr lang="ko-KR" altLang="en-US" sz="20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기초 공사</a:t>
            </a:r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에 해당한다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프로그램의 크기가 커지고 구현할 기능이 많아질수록 자료구조는 매우 중요해진다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6EE76D-457D-48C0-AF7B-EDC9085B84BF}"/>
              </a:ext>
            </a:extLst>
          </p:cNvPr>
          <p:cNvSpPr txBox="1"/>
          <p:nvPr/>
        </p:nvSpPr>
        <p:spPr>
          <a:xfrm>
            <a:off x="11699556" y="6334369"/>
            <a:ext cx="32221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1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2762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EF4375-5C48-42C6-8B5A-2F6845DAAB40}"/>
              </a:ext>
            </a:extLst>
          </p:cNvPr>
          <p:cNvSpPr txBox="1"/>
          <p:nvPr/>
        </p:nvSpPr>
        <p:spPr>
          <a:xfrm>
            <a:off x="352425" y="238125"/>
            <a:ext cx="3775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자료구조의 필요성과 목적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470DF7-F0FE-4446-ABE3-95967240CB13}"/>
              </a:ext>
            </a:extLst>
          </p:cNvPr>
          <p:cNvSpPr txBox="1"/>
          <p:nvPr/>
        </p:nvSpPr>
        <p:spPr>
          <a:xfrm>
            <a:off x="732063" y="1936324"/>
            <a:ext cx="10710999" cy="8925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1. </a:t>
            </a:r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메모리 절약 </a:t>
            </a:r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: 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불필요하고 추가적인 정보 없이 목적에 부합하는 정보만을 저장하여 저장 공간을 효율적으로 사용해야한다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               </a:t>
            </a:r>
          </a:p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                    가장 기본적인 사용 목적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4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6EE76D-457D-48C0-AF7B-EDC9085B84BF}"/>
              </a:ext>
            </a:extLst>
          </p:cNvPr>
          <p:cNvSpPr txBox="1"/>
          <p:nvPr/>
        </p:nvSpPr>
        <p:spPr>
          <a:xfrm>
            <a:off x="11699556" y="6334369"/>
            <a:ext cx="32221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2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F76DC7-E0D0-4269-ADC8-91B08F612ACC}"/>
              </a:ext>
            </a:extLst>
          </p:cNvPr>
          <p:cNvSpPr txBox="1"/>
          <p:nvPr/>
        </p:nvSpPr>
        <p:spPr>
          <a:xfrm>
            <a:off x="732062" y="3295977"/>
            <a:ext cx="1071099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2. </a:t>
            </a:r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프로그램 실행시간 단축 </a:t>
            </a:r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: 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효율적인 알고리즘을 가능하게 하려면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, 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먼저 효율적인 자료구조가 선택되어 있어야 한다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77E9A22-1052-4903-9168-06EE73BD2268}"/>
              </a:ext>
            </a:extLst>
          </p:cNvPr>
          <p:cNvSpPr txBox="1"/>
          <p:nvPr/>
        </p:nvSpPr>
        <p:spPr>
          <a:xfrm>
            <a:off x="740500" y="4450189"/>
            <a:ext cx="1071099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3. </a:t>
            </a:r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프로그램 구현 간소화</a:t>
            </a:r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: 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프로그램의 목적에 맞게 설계된 자료구조는 프로그램의 구현을 쉽게해준다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5966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EF4375-5C48-42C6-8B5A-2F6845DAAB40}"/>
              </a:ext>
            </a:extLst>
          </p:cNvPr>
          <p:cNvSpPr txBox="1"/>
          <p:nvPr/>
        </p:nvSpPr>
        <p:spPr>
          <a:xfrm>
            <a:off x="352425" y="238125"/>
            <a:ext cx="3775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자료구조의 분류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470DF7-F0FE-4446-ABE3-95967240CB13}"/>
              </a:ext>
            </a:extLst>
          </p:cNvPr>
          <p:cNvSpPr txBox="1"/>
          <p:nvPr/>
        </p:nvSpPr>
        <p:spPr>
          <a:xfrm>
            <a:off x="510121" y="915233"/>
            <a:ext cx="701814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자료를 저장하는 방식이나 형태에 따라 크게 두 가지로 나누어진다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6EE76D-457D-48C0-AF7B-EDC9085B84BF}"/>
              </a:ext>
            </a:extLst>
          </p:cNvPr>
          <p:cNvSpPr txBox="1"/>
          <p:nvPr/>
        </p:nvSpPr>
        <p:spPr>
          <a:xfrm>
            <a:off x="11699556" y="6334369"/>
            <a:ext cx="32221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3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6B8CAD-FE9F-48DF-83CA-B024AD9C07EC}"/>
              </a:ext>
            </a:extLst>
          </p:cNvPr>
          <p:cNvSpPr txBox="1"/>
          <p:nvPr/>
        </p:nvSpPr>
        <p:spPr>
          <a:xfrm>
            <a:off x="2647289" y="2385993"/>
            <a:ext cx="109673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선형 구조 </a:t>
            </a:r>
            <a:endParaRPr lang="ko-KR" altLang="en-US" sz="24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CC4484-A805-4B5E-966A-01233AF3CDF6}"/>
              </a:ext>
            </a:extLst>
          </p:cNvPr>
          <p:cNvSpPr txBox="1"/>
          <p:nvPr/>
        </p:nvSpPr>
        <p:spPr>
          <a:xfrm>
            <a:off x="925077" y="3228945"/>
            <a:ext cx="1338376" cy="400110"/>
          </a:xfrm>
          <a:prstGeom prst="rect">
            <a:avLst/>
          </a:prstGeom>
          <a:noFill/>
          <a:ln w="12700">
            <a:solidFill>
              <a:schemeClr val="dk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첫 번째 자료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51EA26-3E1D-4ED7-96FB-EADDEA3BBBB1}"/>
              </a:ext>
            </a:extLst>
          </p:cNvPr>
          <p:cNvSpPr txBox="1"/>
          <p:nvPr/>
        </p:nvSpPr>
        <p:spPr>
          <a:xfrm>
            <a:off x="2526470" y="3228945"/>
            <a:ext cx="1338376" cy="400110"/>
          </a:xfrm>
          <a:prstGeom prst="rect">
            <a:avLst/>
          </a:prstGeom>
          <a:noFill/>
          <a:ln w="12700">
            <a:solidFill>
              <a:schemeClr val="dk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두 번째 자료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B3709A-A202-4D55-B396-B1AC7BAA1E64}"/>
              </a:ext>
            </a:extLst>
          </p:cNvPr>
          <p:cNvSpPr txBox="1"/>
          <p:nvPr/>
        </p:nvSpPr>
        <p:spPr>
          <a:xfrm>
            <a:off x="4127863" y="3228945"/>
            <a:ext cx="1338376" cy="400110"/>
          </a:xfrm>
          <a:prstGeom prst="rect">
            <a:avLst/>
          </a:prstGeom>
          <a:noFill/>
          <a:ln w="12700">
            <a:solidFill>
              <a:schemeClr val="dk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세 번째 자료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FE80602-6369-4137-AD2B-11BFEF34D0AA}"/>
              </a:ext>
            </a:extLst>
          </p:cNvPr>
          <p:cNvCxnSpPr>
            <a:stCxn id="2" idx="3"/>
            <a:endCxn id="11" idx="1"/>
          </p:cNvCxnSpPr>
          <p:nvPr/>
        </p:nvCxnSpPr>
        <p:spPr>
          <a:xfrm>
            <a:off x="2263453" y="3429000"/>
            <a:ext cx="263017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4D068A8E-13AA-4C82-9C30-6410033DBEE9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3864846" y="3429000"/>
            <a:ext cx="263017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B03974E-A481-4798-8E12-4CC6F530B94C}"/>
              </a:ext>
            </a:extLst>
          </p:cNvPr>
          <p:cNvSpPr txBox="1"/>
          <p:nvPr/>
        </p:nvSpPr>
        <p:spPr>
          <a:xfrm>
            <a:off x="8332815" y="2170550"/>
            <a:ext cx="1327052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비선형 구조 </a:t>
            </a:r>
            <a:endParaRPr lang="ko-KR" altLang="en-US" sz="24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A5C8A20-18D0-439A-BA67-80BD9783E9DD}"/>
              </a:ext>
            </a:extLst>
          </p:cNvPr>
          <p:cNvSpPr txBox="1"/>
          <p:nvPr/>
        </p:nvSpPr>
        <p:spPr>
          <a:xfrm>
            <a:off x="6725761" y="3228945"/>
            <a:ext cx="1338376" cy="400110"/>
          </a:xfrm>
          <a:prstGeom prst="rect">
            <a:avLst/>
          </a:prstGeom>
          <a:noFill/>
          <a:ln w="12700">
            <a:solidFill>
              <a:schemeClr val="dk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첫 번째 자료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BC1C30-05A5-4162-987C-B24FFFF09E7D}"/>
              </a:ext>
            </a:extLst>
          </p:cNvPr>
          <p:cNvSpPr txBox="1"/>
          <p:nvPr/>
        </p:nvSpPr>
        <p:spPr>
          <a:xfrm>
            <a:off x="8332815" y="2986546"/>
            <a:ext cx="1338376" cy="400110"/>
          </a:xfrm>
          <a:prstGeom prst="rect">
            <a:avLst/>
          </a:prstGeom>
          <a:noFill/>
          <a:ln w="12700">
            <a:solidFill>
              <a:schemeClr val="dk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두 번째 자료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123775-7DE2-4B5B-9DE5-220F4E05E8B0}"/>
              </a:ext>
            </a:extLst>
          </p:cNvPr>
          <p:cNvSpPr txBox="1"/>
          <p:nvPr/>
        </p:nvSpPr>
        <p:spPr>
          <a:xfrm>
            <a:off x="9928547" y="3228945"/>
            <a:ext cx="1338376" cy="400110"/>
          </a:xfrm>
          <a:prstGeom prst="rect">
            <a:avLst/>
          </a:prstGeom>
          <a:noFill/>
          <a:ln w="12700">
            <a:solidFill>
              <a:schemeClr val="dk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네 번째 자료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1E44289-3079-4E96-8417-95CD31E49C9B}"/>
              </a:ext>
            </a:extLst>
          </p:cNvPr>
          <p:cNvCxnSpPr>
            <a:stCxn id="27" idx="3"/>
            <a:endCxn id="29" idx="1"/>
          </p:cNvCxnSpPr>
          <p:nvPr/>
        </p:nvCxnSpPr>
        <p:spPr>
          <a:xfrm flipV="1">
            <a:off x="8064137" y="3186601"/>
            <a:ext cx="268678" cy="24239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353F3144-A250-49F5-9E2F-E0D23759CA5A}"/>
              </a:ext>
            </a:extLst>
          </p:cNvPr>
          <p:cNvCxnSpPr>
            <a:stCxn id="29" idx="3"/>
            <a:endCxn id="30" idx="1"/>
          </p:cNvCxnSpPr>
          <p:nvPr/>
        </p:nvCxnSpPr>
        <p:spPr>
          <a:xfrm>
            <a:off x="9671191" y="3186601"/>
            <a:ext cx="257356" cy="24239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8261909-7C62-4C76-9D77-9911D7B948F9}"/>
              </a:ext>
            </a:extLst>
          </p:cNvPr>
          <p:cNvSpPr txBox="1"/>
          <p:nvPr/>
        </p:nvSpPr>
        <p:spPr>
          <a:xfrm>
            <a:off x="8332815" y="3471345"/>
            <a:ext cx="1338376" cy="400110"/>
          </a:xfrm>
          <a:prstGeom prst="rect">
            <a:avLst/>
          </a:prstGeom>
          <a:noFill/>
          <a:ln w="12700">
            <a:solidFill>
              <a:schemeClr val="dk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세 번째 자료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F1E898C4-5F76-473B-8E39-4E4C04716BC9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8069798" y="3451194"/>
            <a:ext cx="263017" cy="22020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E7E953C6-1B0E-4EE1-BC59-FD3A81378928}"/>
              </a:ext>
            </a:extLst>
          </p:cNvPr>
          <p:cNvCxnSpPr/>
          <p:nvPr/>
        </p:nvCxnSpPr>
        <p:spPr>
          <a:xfrm flipV="1">
            <a:off x="9665625" y="3429000"/>
            <a:ext cx="268678" cy="24239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B219FF4-626B-4D61-9FC4-D381683DF497}"/>
              </a:ext>
            </a:extLst>
          </p:cNvPr>
          <p:cNvSpPr txBox="1"/>
          <p:nvPr/>
        </p:nvSpPr>
        <p:spPr>
          <a:xfrm>
            <a:off x="925077" y="4533132"/>
            <a:ext cx="487088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리스트</a:t>
            </a:r>
            <a:r>
              <a:rPr lang="en-US" altLang="ko-KR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, </a:t>
            </a:r>
            <a:r>
              <a:rPr lang="ko-KR" altLang="en-US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스택</a:t>
            </a:r>
            <a:r>
              <a:rPr lang="en-US" altLang="ko-KR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, </a:t>
            </a:r>
            <a:r>
              <a:rPr lang="ko-KR" altLang="en-US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큐 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등이 대표적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한 줄로 자료를 연결하여 저장한다는 공통점이 있다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4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C923FED-D991-4BAA-A95D-C4BC27CFF20D}"/>
              </a:ext>
            </a:extLst>
          </p:cNvPr>
          <p:cNvSpPr txBox="1"/>
          <p:nvPr/>
        </p:nvSpPr>
        <p:spPr>
          <a:xfrm>
            <a:off x="6725761" y="4533133"/>
            <a:ext cx="487088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트리</a:t>
            </a:r>
            <a:r>
              <a:rPr lang="en-US" altLang="ko-KR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, </a:t>
            </a:r>
            <a:r>
              <a:rPr lang="ko-KR" altLang="en-US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그래프 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등이 대표적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각각의 자료들 사이의 앞뒤 관계가 일대일이 아님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4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220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899EE9A-8E82-431A-AD7A-A969195128EA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399398-8716-464E-85D4-0ABC155EA790}"/>
              </a:ext>
            </a:extLst>
          </p:cNvPr>
          <p:cNvSpPr txBox="1"/>
          <p:nvPr/>
        </p:nvSpPr>
        <p:spPr>
          <a:xfrm>
            <a:off x="352425" y="238125"/>
            <a:ext cx="3775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시간 복잡도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C342867-6BCA-4D6D-BD38-DACDBAF080DD}"/>
              </a:ext>
            </a:extLst>
          </p:cNvPr>
          <p:cNvSpPr txBox="1"/>
          <p:nvPr/>
        </p:nvSpPr>
        <p:spPr>
          <a:xfrm>
            <a:off x="491071" y="991354"/>
            <a:ext cx="937682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시간 복잡도란 알고리즘의 수행 시간이 얼마인지를 나타낸다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수행되는 연산의 수를 가지고 계산하며 알고리즘에서 중요하지 않은 값들은 최대한 무시한다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858EF6-E3AD-4451-B355-891553B9F524}"/>
              </a:ext>
            </a:extLst>
          </p:cNvPr>
          <p:cNvSpPr txBox="1"/>
          <p:nvPr/>
        </p:nvSpPr>
        <p:spPr>
          <a:xfrm>
            <a:off x="11699556" y="6334369"/>
            <a:ext cx="32221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4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24AA89D-F33F-4E9D-8415-7F9AAC3B8C90}"/>
              </a:ext>
            </a:extLst>
          </p:cNvPr>
          <p:cNvSpPr txBox="1"/>
          <p:nvPr/>
        </p:nvSpPr>
        <p:spPr>
          <a:xfrm>
            <a:off x="352425" y="2942034"/>
            <a:ext cx="197345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b="1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빅</a:t>
            </a:r>
            <a:r>
              <a:rPr lang="en-US" altLang="ko-KR" sz="3200" b="1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-</a:t>
            </a:r>
            <a:r>
              <a:rPr lang="ko-KR" altLang="en-US" sz="3200" b="1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오 표기법</a:t>
            </a:r>
            <a:endParaRPr lang="ko-KR" altLang="en-US" sz="2800" b="1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B605566-E5E1-4A5D-97C4-7B2DAA573D01}"/>
              </a:ext>
            </a:extLst>
          </p:cNvPr>
          <p:cNvSpPr txBox="1"/>
          <p:nvPr/>
        </p:nvSpPr>
        <p:spPr>
          <a:xfrm>
            <a:off x="491071" y="3602932"/>
            <a:ext cx="9376829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시간 복잡도에서 가장 큰영향을 주는 </a:t>
            </a:r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n</a:t>
            </a:r>
            <a:r>
              <a:rPr lang="ko-KR" altLang="en-US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에 대한 항만을 표시한 방법</a:t>
            </a:r>
            <a:endParaRPr lang="en-US" altLang="ko-KR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endParaRPr lang="en-US" altLang="ko-KR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pPr algn="ctr"/>
            <a:r>
              <a:rPr lang="en-US" altLang="ko-KR" sz="4400" b="1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        O(n)</a:t>
            </a:r>
            <a:endParaRPr lang="ko-KR" altLang="en-US" sz="2000" b="1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1779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399398-8716-464E-85D4-0ABC155EA790}"/>
              </a:ext>
            </a:extLst>
          </p:cNvPr>
          <p:cNvSpPr txBox="1"/>
          <p:nvPr/>
        </p:nvSpPr>
        <p:spPr>
          <a:xfrm>
            <a:off x="352425" y="238125"/>
            <a:ext cx="377543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재귀 호출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C342867-6BCA-4D6D-BD38-DACDBAF080DD}"/>
              </a:ext>
            </a:extLst>
          </p:cNvPr>
          <p:cNvSpPr txBox="1"/>
          <p:nvPr/>
        </p:nvSpPr>
        <p:spPr>
          <a:xfrm>
            <a:off x="352425" y="811886"/>
            <a:ext cx="9376829" cy="236988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재귀 호출의 기본 개념은 </a:t>
            </a:r>
            <a:r>
              <a:rPr lang="ko-KR" altLang="en-US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자기 자신을 다시 호출하는 것</a:t>
            </a:r>
            <a:r>
              <a:rPr lang="en-US" altLang="ko-KR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, </a:t>
            </a:r>
          </a:p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함수를 실행했는데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, 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그 함수 내부에서 다시 자기 자신을 실행하는 것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  <a:p>
            <a:endParaRPr lang="en-US" altLang="ko-KR" sz="2400">
              <a:solidFill>
                <a:srgbClr val="FF0000"/>
              </a:solidFill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학습 이유</a:t>
            </a:r>
            <a:endParaRPr lang="en-US" altLang="ko-KR" sz="28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 1. 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뒤에서 배울 </a:t>
            </a:r>
            <a:r>
              <a:rPr lang="ko-KR" altLang="en-US" sz="24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비선형 자료구조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에서 필요하기때문에 배운다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 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2. </a:t>
            </a:r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복잡한 문제를 쉽게 해결기법으로 활용된다</a:t>
            </a:r>
            <a:r>
              <a:rPr lang="en-US" altLang="ko-KR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4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858EF6-E3AD-4451-B355-891553B9F524}"/>
              </a:ext>
            </a:extLst>
          </p:cNvPr>
          <p:cNvSpPr txBox="1"/>
          <p:nvPr/>
        </p:nvSpPr>
        <p:spPr>
          <a:xfrm>
            <a:off x="11699556" y="6334369"/>
            <a:ext cx="32221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5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9B8EBF8-71F0-489E-9FE9-9DB89168FB46}"/>
              </a:ext>
            </a:extLst>
          </p:cNvPr>
          <p:cNvSpPr/>
          <p:nvPr/>
        </p:nvSpPr>
        <p:spPr>
          <a:xfrm>
            <a:off x="4833872" y="3781938"/>
            <a:ext cx="2173356" cy="217335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7709666-A7A7-4420-BC3A-07DAB9371E27}"/>
              </a:ext>
            </a:extLst>
          </p:cNvPr>
          <p:cNvSpPr/>
          <p:nvPr/>
        </p:nvSpPr>
        <p:spPr>
          <a:xfrm>
            <a:off x="6202770" y="3459120"/>
            <a:ext cx="1099384" cy="109938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7373B7A-7E0C-403A-B74E-5875A7B326EF}"/>
              </a:ext>
            </a:extLst>
          </p:cNvPr>
          <p:cNvSpPr/>
          <p:nvPr/>
        </p:nvSpPr>
        <p:spPr>
          <a:xfrm>
            <a:off x="7043760" y="3154157"/>
            <a:ext cx="564440" cy="54968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FED847B3-99A4-408E-9DCD-C03BADE659C0}"/>
              </a:ext>
            </a:extLst>
          </p:cNvPr>
          <p:cNvSpPr/>
          <p:nvPr/>
        </p:nvSpPr>
        <p:spPr>
          <a:xfrm>
            <a:off x="4950154" y="3885028"/>
            <a:ext cx="456733" cy="44300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1</a:t>
            </a:r>
            <a:endParaRPr lang="ko-KR" altLang="en-US" sz="2800" dirty="0">
              <a:solidFill>
                <a:schemeClr val="tx1"/>
              </a:solidFill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0292DADC-6DF7-4183-9D83-262256EA1C59}"/>
              </a:ext>
            </a:extLst>
          </p:cNvPr>
          <p:cNvSpPr/>
          <p:nvPr/>
        </p:nvSpPr>
        <p:spPr>
          <a:xfrm>
            <a:off x="6261077" y="3537780"/>
            <a:ext cx="306871" cy="30687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2</a:t>
            </a:r>
            <a:endParaRPr lang="ko-KR" altLang="en-US" dirty="0">
              <a:solidFill>
                <a:schemeClr val="tx1"/>
              </a:solidFill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5323FA7-F052-4806-90E5-7E4BADCCE53C}"/>
              </a:ext>
            </a:extLst>
          </p:cNvPr>
          <p:cNvSpPr/>
          <p:nvPr/>
        </p:nvSpPr>
        <p:spPr>
          <a:xfrm>
            <a:off x="7079226" y="3202677"/>
            <a:ext cx="226323" cy="22632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3</a:t>
            </a:r>
            <a:endParaRPr lang="ko-KR" altLang="en-US" dirty="0">
              <a:solidFill>
                <a:schemeClr val="tx1"/>
              </a:solidFill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DF54CD15-FF5D-4BD5-8755-1055B4584741}"/>
              </a:ext>
            </a:extLst>
          </p:cNvPr>
          <p:cNvCxnSpPr>
            <a:cxnSpLocks/>
          </p:cNvCxnSpPr>
          <p:nvPr/>
        </p:nvCxnSpPr>
        <p:spPr>
          <a:xfrm flipV="1">
            <a:off x="4833872" y="3129391"/>
            <a:ext cx="2080951" cy="48996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44A2E0B1-7F68-4DCA-8A4A-36D8C1BFA1EF}"/>
              </a:ext>
            </a:extLst>
          </p:cNvPr>
          <p:cNvCxnSpPr>
            <a:cxnSpLocks/>
          </p:cNvCxnSpPr>
          <p:nvPr/>
        </p:nvCxnSpPr>
        <p:spPr>
          <a:xfrm flipV="1">
            <a:off x="7177327" y="3815605"/>
            <a:ext cx="520703" cy="202004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060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399398-8716-464E-85D4-0ABC155EA790}"/>
              </a:ext>
            </a:extLst>
          </p:cNvPr>
          <p:cNvSpPr txBox="1"/>
          <p:nvPr/>
        </p:nvSpPr>
        <p:spPr>
          <a:xfrm>
            <a:off x="352425" y="238125"/>
            <a:ext cx="377543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재귀 호출의 </a:t>
            </a:r>
            <a:r>
              <a:rPr lang="en-US" altLang="ko-KR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2</a:t>
            </a:r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가지 조건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858EF6-E3AD-4451-B355-891553B9F524}"/>
              </a:ext>
            </a:extLst>
          </p:cNvPr>
          <p:cNvSpPr txBox="1"/>
          <p:nvPr/>
        </p:nvSpPr>
        <p:spPr>
          <a:xfrm>
            <a:off x="11699556" y="6334369"/>
            <a:ext cx="32221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6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8FEA05-4DA9-4B5F-89F1-9CD1ED3568BB}"/>
              </a:ext>
            </a:extLst>
          </p:cNvPr>
          <p:cNvSpPr txBox="1">
            <a:spLocks/>
          </p:cNvSpPr>
          <p:nvPr/>
        </p:nvSpPr>
        <p:spPr>
          <a:xfrm>
            <a:off x="1128405" y="2410641"/>
            <a:ext cx="9925664" cy="22938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ctr" anchorCtr="0">
            <a:normAutofit/>
          </a:bodyPr>
          <a:lstStyle/>
          <a:p>
            <a:r>
              <a:rPr lang="ko-KR" altLang="en-US" sz="3600" b="1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재귀 호출이 무한 루프에 빠지지 않기 위한 </a:t>
            </a:r>
            <a:r>
              <a:rPr lang="en-US" altLang="ko-KR" sz="3600" b="1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2</a:t>
            </a:r>
            <a:r>
              <a:rPr lang="ko-KR" altLang="en-US" sz="3600" b="1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가지 조건</a:t>
            </a:r>
            <a:endParaRPr lang="en-US" altLang="ko-KR" sz="3600" b="1" dirty="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r>
              <a:rPr lang="en-US" altLang="ko-KR" sz="36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  </a:t>
            </a:r>
            <a:r>
              <a:rPr lang="en-US" altLang="ko-KR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1) </a:t>
            </a:r>
            <a:r>
              <a:rPr lang="ko-KR" altLang="en-US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호출될 때마다 문제의 범위가 줄어들어야 한다</a:t>
            </a:r>
            <a:r>
              <a:rPr lang="en-US" altLang="ko-KR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  <a:p>
            <a:r>
              <a:rPr lang="en-US" altLang="ko-KR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   2) </a:t>
            </a:r>
            <a:r>
              <a:rPr lang="ko-KR" altLang="en-US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종료 조건이 있어야 한다</a:t>
            </a:r>
            <a:r>
              <a:rPr lang="en-US" altLang="ko-KR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5E4090-93C6-453F-BB24-FC2845707D6A}"/>
              </a:ext>
            </a:extLst>
          </p:cNvPr>
          <p:cNvSpPr txBox="1"/>
          <p:nvPr/>
        </p:nvSpPr>
        <p:spPr>
          <a:xfrm>
            <a:off x="491071" y="1145243"/>
            <a:ext cx="937682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재귀 호출에서 주의해야 할 점은 </a:t>
            </a:r>
            <a:r>
              <a:rPr lang="ko-KR" altLang="en-US" sz="2800">
                <a:solidFill>
                  <a:srgbClr val="FF0000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무한 루프</a:t>
            </a:r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에 빠지지 않도록 구현해야 한다는 것이다</a:t>
            </a:r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8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pic>
        <p:nvPicPr>
          <p:cNvPr id="20" name="Picture 4" descr="red pencil circle pngì ëí ì´ë¯¸ì§ ê²ìê²°ê³¼">
            <a:extLst>
              <a:ext uri="{FF2B5EF4-FFF2-40B4-BE49-F238E27FC236}">
                <a16:creationId xmlns:a16="http://schemas.microsoft.com/office/drawing/2014/main" id="{2D76AF33-4FD6-483E-B4CD-804CE5321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659" y="808256"/>
            <a:ext cx="1408541" cy="1128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454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95250" y="95251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399398-8716-464E-85D4-0ABC155EA790}"/>
              </a:ext>
            </a:extLst>
          </p:cNvPr>
          <p:cNvSpPr txBox="1"/>
          <p:nvPr/>
        </p:nvSpPr>
        <p:spPr>
          <a:xfrm>
            <a:off x="352425" y="238125"/>
            <a:ext cx="377543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재귀 호출의 단점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858EF6-E3AD-4451-B355-891553B9F524}"/>
              </a:ext>
            </a:extLst>
          </p:cNvPr>
          <p:cNvSpPr txBox="1"/>
          <p:nvPr/>
        </p:nvSpPr>
        <p:spPr>
          <a:xfrm>
            <a:off x="11699556" y="6334369"/>
            <a:ext cx="32221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7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FEF050-D68E-4AEE-BF6E-ED3248226C70}"/>
              </a:ext>
            </a:extLst>
          </p:cNvPr>
          <p:cNvSpPr txBox="1">
            <a:spLocks/>
          </p:cNvSpPr>
          <p:nvPr/>
        </p:nvSpPr>
        <p:spPr>
          <a:xfrm>
            <a:off x="1133168" y="1223610"/>
            <a:ext cx="10167177" cy="146358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ctr" anchorCtr="0">
            <a:normAutofit/>
          </a:bodyPr>
          <a:lstStyle/>
          <a:p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   1</a:t>
            </a:r>
            <a:r>
              <a:rPr lang="en-US" altLang="ko-KR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) </a:t>
            </a:r>
            <a:r>
              <a:rPr lang="ko-KR" altLang="en-US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속도가 </a:t>
            </a:r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상대적으로 느리다</a:t>
            </a:r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: </a:t>
            </a:r>
            <a:r>
              <a:rPr lang="ko-KR" altLang="en-US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문맥 변경에 추가적인 시간이 필요</a:t>
            </a:r>
            <a:endParaRPr lang="en-US" altLang="ko-KR" sz="2800" dirty="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r>
              <a:rPr lang="en-US" altLang="ko-KR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   2) </a:t>
            </a:r>
            <a:r>
              <a:rPr lang="ko-KR" altLang="en-US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함수 호출 횟수에 </a:t>
            </a:r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제한이 있다</a:t>
            </a:r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: </a:t>
            </a:r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운영체제의 </a:t>
            </a:r>
            <a:r>
              <a:rPr lang="ko-KR" altLang="en-US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스택 크기에 제한이 있다</a:t>
            </a:r>
            <a:r>
              <a:rPr lang="en-US" altLang="ko-KR" sz="28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</a:p>
        </p:txBody>
      </p:sp>
      <p:pic>
        <p:nvPicPr>
          <p:cNvPr id="10" name="Picture 2" descr="ì¬ê·í¸ì¶ ë¬¸ë§¥ ë³ê²½ì ëí ì´ë¯¸ì§ ê²ìê²°ê³¼">
            <a:extLst>
              <a:ext uri="{FF2B5EF4-FFF2-40B4-BE49-F238E27FC236}">
                <a16:creationId xmlns:a16="http://schemas.microsoft.com/office/drawing/2014/main" id="{FF67E0DC-EAE1-463E-9C4D-0C8E55DBA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172" y="3465777"/>
            <a:ext cx="4971437" cy="2091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415FB72-89B1-4062-9A06-67B4EA9A8A85}"/>
              </a:ext>
            </a:extLst>
          </p:cNvPr>
          <p:cNvSpPr txBox="1"/>
          <p:nvPr/>
        </p:nvSpPr>
        <p:spPr>
          <a:xfrm>
            <a:off x="6975891" y="5598239"/>
            <a:ext cx="3711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스택을 이용한 재귀 호출의 실행 과정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A9E2751-8D80-4053-8A7E-91A278C11111}"/>
              </a:ext>
            </a:extLst>
          </p:cNvPr>
          <p:cNvSpPr/>
          <p:nvPr/>
        </p:nvSpPr>
        <p:spPr>
          <a:xfrm>
            <a:off x="1119523" y="4078504"/>
            <a:ext cx="1835319" cy="113968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내부 지역 변수</a:t>
            </a:r>
            <a:endParaRPr lang="en-US" altLang="ko-KR" sz="1600" dirty="0">
              <a:solidFill>
                <a:schemeClr val="tx1"/>
              </a:solidFill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입력 파라미터</a:t>
            </a:r>
            <a:endParaRPr lang="en-US" altLang="ko-KR" sz="1600" dirty="0">
              <a:solidFill>
                <a:schemeClr val="tx1"/>
              </a:solidFill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565BE96-40F2-44A7-BB9E-99FB230541DB}"/>
              </a:ext>
            </a:extLst>
          </p:cNvPr>
          <p:cNvSpPr/>
          <p:nvPr/>
        </p:nvSpPr>
        <p:spPr>
          <a:xfrm>
            <a:off x="3586511" y="4078503"/>
            <a:ext cx="1835319" cy="113968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내부 지역 변수</a:t>
            </a:r>
            <a:endParaRPr lang="en-US" altLang="ko-KR" sz="1600" dirty="0">
              <a:solidFill>
                <a:schemeClr val="tx1"/>
              </a:solidFill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/>
                </a:solidFill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입력 파라미터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0887BC5-3CBF-43A6-8A12-C73C5A9D57D7}"/>
              </a:ext>
            </a:extLst>
          </p:cNvPr>
          <p:cNvSpPr/>
          <p:nvPr/>
        </p:nvSpPr>
        <p:spPr>
          <a:xfrm>
            <a:off x="1208921" y="4205815"/>
            <a:ext cx="1656522" cy="41117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함수 </a:t>
            </a:r>
            <a:r>
              <a:rPr lang="en-US" altLang="ko-KR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A</a:t>
            </a:r>
            <a:r>
              <a:rPr lang="ko-KR" altLang="en-US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의 활성 레코드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B8ADAD4-3261-4BCB-8384-ED99CF3335D8}"/>
              </a:ext>
            </a:extLst>
          </p:cNvPr>
          <p:cNvSpPr/>
          <p:nvPr/>
        </p:nvSpPr>
        <p:spPr>
          <a:xfrm>
            <a:off x="3675909" y="4205815"/>
            <a:ext cx="1656522" cy="41117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함수 </a:t>
            </a:r>
            <a:r>
              <a:rPr lang="en-US" altLang="ko-KR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B</a:t>
            </a:r>
            <a:r>
              <a:rPr lang="ko-KR" altLang="en-US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의 활성 레코드</a:t>
            </a:r>
          </a:p>
        </p:txBody>
      </p:sp>
      <p:sp>
        <p:nvSpPr>
          <p:cNvPr id="16" name="화살표: 아래로 구부러짐 15">
            <a:extLst>
              <a:ext uri="{FF2B5EF4-FFF2-40B4-BE49-F238E27FC236}">
                <a16:creationId xmlns:a16="http://schemas.microsoft.com/office/drawing/2014/main" id="{55CC0BFA-818D-4FA7-946B-0F94EECB0728}"/>
              </a:ext>
            </a:extLst>
          </p:cNvPr>
          <p:cNvSpPr/>
          <p:nvPr/>
        </p:nvSpPr>
        <p:spPr>
          <a:xfrm>
            <a:off x="1941265" y="3510172"/>
            <a:ext cx="2723107" cy="571092"/>
          </a:xfrm>
          <a:prstGeom prst="curvedDown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399DD1-98F9-4FC2-80DB-0D481D361898}"/>
              </a:ext>
            </a:extLst>
          </p:cNvPr>
          <p:cNvSpPr txBox="1"/>
          <p:nvPr/>
        </p:nvSpPr>
        <p:spPr>
          <a:xfrm>
            <a:off x="2707943" y="3189064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문맥 변경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3DD742-996E-4230-9F06-A3897CC0EFFA}"/>
              </a:ext>
            </a:extLst>
          </p:cNvPr>
          <p:cNvSpPr txBox="1"/>
          <p:nvPr/>
        </p:nvSpPr>
        <p:spPr>
          <a:xfrm>
            <a:off x="510589" y="5394383"/>
            <a:ext cx="57992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A</a:t>
            </a:r>
            <a:r>
              <a:rPr lang="ko-KR" altLang="en-US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의 활성 레코드를 실행하다가 </a:t>
            </a:r>
            <a:r>
              <a:rPr lang="en-US" altLang="ko-KR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B</a:t>
            </a:r>
            <a:r>
              <a:rPr lang="ko-KR" altLang="en-US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의 활성 레코드로 문맥을</a:t>
            </a:r>
            <a:endParaRPr lang="en-US" altLang="ko-KR" sz="2400" dirty="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r>
              <a:rPr lang="ko-KR" altLang="en-US" sz="24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     변경할 </a:t>
            </a:r>
            <a:r>
              <a:rPr lang="ko-KR" altLang="en-US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경우 </a:t>
            </a:r>
            <a:r>
              <a:rPr lang="en-US" altLang="ko-KR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A</a:t>
            </a:r>
            <a:r>
              <a:rPr lang="ko-KR" altLang="en-US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의 활성 레코드를 스택에 </a:t>
            </a:r>
            <a:r>
              <a:rPr lang="en-US" altLang="ko-KR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push</a:t>
            </a:r>
            <a:r>
              <a:rPr lang="ko-KR" altLang="en-US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하여 저장한다</a:t>
            </a:r>
            <a:r>
              <a:rPr lang="en-US" altLang="ko-KR" sz="2400" dirty="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.</a:t>
            </a:r>
            <a:endParaRPr lang="ko-KR" altLang="en-US" sz="2400" dirty="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1F3234CA-1F1A-45B7-86C9-07BDB0D9D764}"/>
              </a:ext>
            </a:extLst>
          </p:cNvPr>
          <p:cNvCxnSpPr>
            <a:cxnSpLocks/>
          </p:cNvCxnSpPr>
          <p:nvPr/>
        </p:nvCxnSpPr>
        <p:spPr>
          <a:xfrm>
            <a:off x="6414448" y="2726176"/>
            <a:ext cx="0" cy="3428964"/>
          </a:xfrm>
          <a:prstGeom prst="line">
            <a:avLst/>
          </a:prstGeom>
          <a:ln w="2222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310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168F02-9CD7-435F-B222-6BE2E954B2C5}"/>
              </a:ext>
            </a:extLst>
          </p:cNvPr>
          <p:cNvSpPr/>
          <p:nvPr/>
        </p:nvSpPr>
        <p:spPr>
          <a:xfrm>
            <a:off x="0" y="-28575"/>
            <a:ext cx="12420600" cy="7172325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31F3D-11F4-4093-85B0-015DBDB01B06}"/>
              </a:ext>
            </a:extLst>
          </p:cNvPr>
          <p:cNvSpPr/>
          <p:nvPr/>
        </p:nvSpPr>
        <p:spPr>
          <a:xfrm>
            <a:off x="100012" y="90488"/>
            <a:ext cx="11991975" cy="6677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8399398-8716-464E-85D4-0ABC155EA790}"/>
              </a:ext>
            </a:extLst>
          </p:cNvPr>
          <p:cNvSpPr txBox="1"/>
          <p:nvPr/>
        </p:nvSpPr>
        <p:spPr>
          <a:xfrm>
            <a:off x="352425" y="238125"/>
            <a:ext cx="377543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600">
                <a:latin typeface="Sandoll 공병각필 02 Bold" panose="020B0600000101010101" pitchFamily="34" charset="-127"/>
                <a:ea typeface="Sandoll 공병각필 02 Bold" panose="020B0600000101010101" pitchFamily="34" charset="-127"/>
              </a:rPr>
              <a:t>재귀 호출과 반복 호출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FEF050-D68E-4AEE-BF6E-ED3248226C70}"/>
              </a:ext>
            </a:extLst>
          </p:cNvPr>
          <p:cNvSpPr txBox="1">
            <a:spLocks/>
          </p:cNvSpPr>
          <p:nvPr/>
        </p:nvSpPr>
        <p:spPr>
          <a:xfrm>
            <a:off x="1126711" y="2294754"/>
            <a:ext cx="10167177" cy="22684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 anchor="ctr" anchorCtr="0">
            <a:normAutofit/>
          </a:bodyPr>
          <a:lstStyle/>
          <a:p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재귀 호출 </a:t>
            </a:r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: </a:t>
            </a:r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알고리즘이 간결하며 명확함</a:t>
            </a:r>
            <a:endParaRPr lang="en-US" altLang="ko-KR" sz="28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endParaRPr lang="en-US" altLang="ko-KR" sz="28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  <a:p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반복  호출 </a:t>
            </a:r>
            <a:r>
              <a:rPr lang="en-US" altLang="ko-KR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: </a:t>
            </a:r>
            <a:r>
              <a:rPr lang="ko-KR" altLang="en-US" sz="28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속도가 빠르고 시스템 메모리 사용이 적음</a:t>
            </a:r>
            <a:endParaRPr lang="en-US" altLang="ko-KR" sz="28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A8402E-3610-48D5-A3A7-9B22F4F48EDF}"/>
              </a:ext>
            </a:extLst>
          </p:cNvPr>
          <p:cNvSpPr txBox="1"/>
          <p:nvPr/>
        </p:nvSpPr>
        <p:spPr>
          <a:xfrm>
            <a:off x="11699556" y="6334369"/>
            <a:ext cx="32221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>
                <a:latin typeface="Sandoll 공병각필 01 Medium" panose="020B0600000101010101" pitchFamily="34" charset="-127"/>
                <a:ea typeface="Sandoll 공병각필 01 Medium" panose="020B0600000101010101" pitchFamily="34" charset="-127"/>
              </a:rPr>
              <a:t>8</a:t>
            </a:r>
            <a:endParaRPr lang="ko-KR" altLang="en-US" sz="2000">
              <a:latin typeface="Sandoll 공병각필 01 Medium" panose="020B0600000101010101" pitchFamily="34" charset="-127"/>
              <a:ea typeface="Sandoll 공병각필 01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9853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 anchor="ctr">
        <a:spAutoFit/>
      </a:bodyPr>
      <a:lstStyle>
        <a:defPPr algn="ctr">
          <a:defRPr sz="2000" smtClean="0">
            <a:latin typeface="Sandoll 공병각필 01 Medium" panose="020B0600000101010101" pitchFamily="34" charset="-127"/>
            <a:ea typeface="Sandoll 공병각필 01 Medium" panose="020B0600000101010101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3004</TotalTime>
  <Words>597</Words>
  <Application>Microsoft Office PowerPoint</Application>
  <PresentationFormat>와이드스크린</PresentationFormat>
  <Paragraphs>100</Paragraphs>
  <Slides>12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Sandoll 공병각필 01 Medium</vt:lpstr>
      <vt:lpstr>Sandoll 공병각필 02 Bold</vt:lpstr>
      <vt:lpstr>맑은 고딕</vt:lpstr>
      <vt:lpstr>Arial</vt:lpstr>
      <vt:lpstr>Origram</vt:lpstr>
      <vt:lpstr>Office 테마</vt:lpstr>
      <vt:lpstr>Data Structure chapter 1 자료구조의 시작 &amp; chapter 8 재귀 호출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</dc:title>
  <dc:creator>박대원</dc:creator>
  <cp:lastModifiedBy>박대원</cp:lastModifiedBy>
  <cp:revision>19</cp:revision>
  <dcterms:created xsi:type="dcterms:W3CDTF">2019-05-02T09:11:26Z</dcterms:created>
  <dcterms:modified xsi:type="dcterms:W3CDTF">2019-05-04T11:17:08Z</dcterms:modified>
</cp:coreProperties>
</file>

<file path=docProps/thumbnail.jpeg>
</file>